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2D53-C19E-574B-BB8D-276DA2F3359B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047CB-ADEA-F74E-9A12-3FD9AFFB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54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2D53-C19E-574B-BB8D-276DA2F3359B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047CB-ADEA-F74E-9A12-3FD9AFFB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2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2D53-C19E-574B-BB8D-276DA2F3359B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047CB-ADEA-F74E-9A12-3FD9AFFB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1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2D53-C19E-574B-BB8D-276DA2F3359B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047CB-ADEA-F74E-9A12-3FD9AFFB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1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2D53-C19E-574B-BB8D-276DA2F3359B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047CB-ADEA-F74E-9A12-3FD9AFFB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5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2D53-C19E-574B-BB8D-276DA2F3359B}" type="datetimeFigureOut">
              <a:rPr lang="en-US" smtClean="0"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047CB-ADEA-F74E-9A12-3FD9AFFB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7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2D53-C19E-574B-BB8D-276DA2F3359B}" type="datetimeFigureOut">
              <a:rPr lang="en-US" smtClean="0"/>
              <a:t>11/5/13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047CB-ADEA-F74E-9A12-3FD9AFFB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3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2D53-C19E-574B-BB8D-276DA2F3359B}" type="datetimeFigureOut">
              <a:rPr lang="en-US" smtClean="0"/>
              <a:t>11/5/13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047CB-ADEA-F74E-9A12-3FD9AFFB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8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2D53-C19E-574B-BB8D-276DA2F3359B}" type="datetimeFigureOut">
              <a:rPr lang="en-US" smtClean="0"/>
              <a:t>11/5/13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047CB-ADEA-F74E-9A12-3FD9AFFB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2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2D53-C19E-574B-BB8D-276DA2F3359B}" type="datetimeFigureOut">
              <a:rPr lang="en-US" smtClean="0"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047CB-ADEA-F74E-9A12-3FD9AFFB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59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2D53-C19E-574B-BB8D-276DA2F3359B}" type="datetimeFigureOut">
              <a:rPr lang="en-US" smtClean="0"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047CB-ADEA-F74E-9A12-3FD9AFFB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3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62D53-C19E-574B-BB8D-276DA2F3359B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7CB-ADEA-F74E-9A12-3FD9AFFB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8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arbon.nasa.g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9366"/>
            <a:ext cx="7772400" cy="1470025"/>
          </a:xfrm>
        </p:spPr>
        <p:txBody>
          <a:bodyPr/>
          <a:lstStyle/>
          <a:p>
            <a:r>
              <a:rPr lang="en-US" dirty="0" smtClean="0"/>
              <a:t>External Communications</a:t>
            </a:r>
            <a:br>
              <a:rPr lang="en-US" dirty="0" smtClean="0"/>
            </a:br>
            <a:r>
              <a:rPr lang="en-US" dirty="0" smtClean="0"/>
              <a:t>Working Group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Kevin Bowman, Peter Griffith, Kevin Gurney, Elizabeth Nelson, Ariane </a:t>
            </a:r>
            <a:r>
              <a:rPr lang="en-US" dirty="0" smtClean="0"/>
              <a:t>Verdy</a:t>
            </a:r>
          </a:p>
          <a:p>
            <a:endParaRPr lang="en-US" dirty="0" smtClean="0"/>
          </a:p>
          <a:p>
            <a:r>
              <a:rPr lang="en-US" i="1" dirty="0" smtClean="0"/>
              <a:t>Interns</a:t>
            </a:r>
            <a:r>
              <a:rPr lang="en-US" dirty="0" smtClean="0"/>
              <a:t>: Maya Hutchins, Adam Norris</a:t>
            </a:r>
          </a:p>
          <a:p>
            <a:endParaRPr lang="en-US" dirty="0"/>
          </a:p>
          <a:p>
            <a:r>
              <a:rPr lang="en-US" i="1" dirty="0" smtClean="0"/>
              <a:t>2013</a:t>
            </a:r>
            <a:r>
              <a:rPr lang="en-US" dirty="0" smtClean="0"/>
              <a:t>: </a:t>
            </a:r>
            <a:r>
              <a:rPr lang="en-US" dirty="0" smtClean="0"/>
              <a:t>Molly Brown,</a:t>
            </a:r>
            <a:r>
              <a:rPr lang="en-US" dirty="0" smtClean="0"/>
              <a:t> </a:t>
            </a:r>
            <a:r>
              <a:rPr lang="en-US" dirty="0" smtClean="0"/>
              <a:t>Sabrina Delgado Arias, </a:t>
            </a:r>
            <a:r>
              <a:rPr lang="en-US" dirty="0" smtClean="0"/>
              <a:t>Riley </a:t>
            </a:r>
            <a:r>
              <a:rPr lang="en-US" dirty="0"/>
              <a:t>Duren, Vanessa </a:t>
            </a:r>
            <a:r>
              <a:rPr lang="en-US" dirty="0" smtClean="0"/>
              <a:t>Escobar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933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03294"/>
            <a:ext cx="8229600" cy="49604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2600" dirty="0"/>
          </a:p>
          <a:p>
            <a:pPr marL="0" lvl="0" indent="0">
              <a:buNone/>
            </a:pPr>
            <a:r>
              <a:rPr lang="en-US" sz="2600" b="1" dirty="0" smtClean="0"/>
              <a:t>Activity: </a:t>
            </a:r>
          </a:p>
          <a:p>
            <a:pPr marL="0" lvl="0" indent="0">
              <a:buNone/>
            </a:pPr>
            <a:endParaRPr lang="en-US" sz="1300" b="1" dirty="0"/>
          </a:p>
          <a:p>
            <a:r>
              <a:rPr lang="en-US" sz="2600" dirty="0" smtClean="0"/>
              <a:t>~bi-weekly </a:t>
            </a:r>
            <a:r>
              <a:rPr lang="en-US" sz="2600" dirty="0" err="1" smtClean="0"/>
              <a:t>telecon</a:t>
            </a:r>
            <a:r>
              <a:rPr lang="en-US" sz="2600" dirty="0" smtClean="0"/>
              <a:t>-meetings have been held; discussions on website users, multimedia content, </a:t>
            </a:r>
            <a:r>
              <a:rPr lang="en-US" sz="2600" dirty="0" smtClean="0"/>
              <a:t>public outreach, </a:t>
            </a:r>
            <a:r>
              <a:rPr lang="en-US" sz="2600" dirty="0" smtClean="0"/>
              <a:t>… </a:t>
            </a:r>
          </a:p>
          <a:p>
            <a:endParaRPr lang="en-US" sz="2600" b="1" dirty="0"/>
          </a:p>
          <a:p>
            <a:r>
              <a:rPr lang="en-US" sz="2600" dirty="0" smtClean="0"/>
              <a:t>To </a:t>
            </a:r>
            <a:r>
              <a:rPr lang="en-US" sz="2600" dirty="0"/>
              <a:t>create content for the website, two summer interns were hired; they interviewed CMS science team members about their vision of CMS and about their specific </a:t>
            </a:r>
            <a:r>
              <a:rPr lang="en-US" sz="2600" dirty="0" smtClean="0"/>
              <a:t>projects</a:t>
            </a:r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CMS science team members have been asked to contribute content in the form of project-related images. </a:t>
            </a:r>
          </a:p>
          <a:p>
            <a:endParaRPr lang="en-US" sz="26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57200" y="419277"/>
            <a:ext cx="82296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/>
              <a:t>Charge:  </a:t>
            </a:r>
            <a:r>
              <a:rPr lang="en-US" sz="2600" dirty="0" smtClean="0"/>
              <a:t>Develop pathways to share information with   </a:t>
            </a:r>
          </a:p>
          <a:p>
            <a:r>
              <a:rPr lang="en-US" sz="2600" dirty="0" smtClean="0"/>
              <a:t>                CMS users. Our first task is to help redesign the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 CMS </a:t>
            </a:r>
            <a:r>
              <a:rPr lang="en-US" sz="2600" dirty="0" smtClean="0"/>
              <a:t>website (</a:t>
            </a:r>
            <a:r>
              <a:rPr lang="en-US" sz="2600" dirty="0" smtClean="0">
                <a:hlinkClick r:id="rId2"/>
              </a:rPr>
              <a:t>http://carbon.nasa.gov</a:t>
            </a:r>
            <a:r>
              <a:rPr lang="en-US" sz="2600" dirty="0" smtClean="0"/>
              <a:t>)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690092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34471"/>
            <a:ext cx="8229600" cy="806823"/>
          </a:xfrm>
        </p:spPr>
        <p:txBody>
          <a:bodyPr>
            <a:normAutofit/>
          </a:bodyPr>
          <a:lstStyle/>
          <a:p>
            <a:r>
              <a:rPr lang="en-US" dirty="0" smtClean="0"/>
              <a:t>WHO?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1315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Carbon </a:t>
            </a:r>
            <a:r>
              <a:rPr lang="en-US" sz="2200" dirty="0"/>
              <a:t>researchers who have a tie to remote sensing</a:t>
            </a:r>
            <a:r>
              <a:rPr lang="en-US" sz="2200" dirty="0" smtClean="0">
                <a:effectLst/>
              </a:rPr>
              <a:t> </a:t>
            </a:r>
          </a:p>
          <a:p>
            <a:r>
              <a:rPr lang="en-US" sz="2200" dirty="0" smtClean="0"/>
              <a:t>Gov’t </a:t>
            </a:r>
            <a:r>
              <a:rPr lang="en-US" sz="2200" dirty="0"/>
              <a:t>scientists, university scientists, investigators from research organizations, all who are focused on understanding </a:t>
            </a:r>
            <a:r>
              <a:rPr lang="en-US" sz="2200" dirty="0" smtClean="0"/>
              <a:t>carbon</a:t>
            </a:r>
          </a:p>
          <a:p>
            <a:pPr marL="342900" lvl="2" indent="-342900"/>
            <a:r>
              <a:rPr lang="en-US" sz="2200" dirty="0"/>
              <a:t>US scientists </a:t>
            </a:r>
            <a:r>
              <a:rPr lang="en-US" sz="2200" dirty="0" smtClean="0"/>
              <a:t>interested </a:t>
            </a:r>
            <a:r>
              <a:rPr lang="en-US" sz="2200" dirty="0"/>
              <a:t>in </a:t>
            </a:r>
            <a:r>
              <a:rPr lang="en-US" sz="2200" dirty="0" smtClean="0"/>
              <a:t>quantifying carbon </a:t>
            </a:r>
            <a:r>
              <a:rPr lang="en-US" sz="2200" dirty="0"/>
              <a:t>stocks and </a:t>
            </a:r>
            <a:r>
              <a:rPr lang="en-US" sz="2200" dirty="0" smtClean="0"/>
              <a:t>fluxes</a:t>
            </a:r>
          </a:p>
          <a:p>
            <a:pPr marL="342900" lvl="2" indent="-342900"/>
            <a:r>
              <a:rPr lang="en-US" sz="2200" dirty="0"/>
              <a:t>Initial group </a:t>
            </a:r>
            <a:r>
              <a:rPr lang="en-US" sz="2200" dirty="0" smtClean="0"/>
              <a:t>of people at NASA; then people </a:t>
            </a:r>
            <a:r>
              <a:rPr lang="en-US" sz="2200" dirty="0"/>
              <a:t>outside and inside centers to expand upon initial pilot studies </a:t>
            </a:r>
            <a:r>
              <a:rPr lang="en-US" sz="2200" dirty="0" smtClean="0"/>
              <a:t> </a:t>
            </a:r>
            <a:endParaRPr lang="en-US" sz="2200" dirty="0"/>
          </a:p>
          <a:p>
            <a:r>
              <a:rPr lang="en-US" sz="2200" dirty="0"/>
              <a:t>B</a:t>
            </a:r>
            <a:r>
              <a:rPr lang="en-US" sz="2200" dirty="0" smtClean="0"/>
              <a:t>road set of investigators that span multiple institutions/disciplines</a:t>
            </a:r>
          </a:p>
          <a:p>
            <a:pPr marL="0" indent="0">
              <a:buNone/>
            </a:pPr>
            <a:r>
              <a:rPr lang="en-US" sz="2200" dirty="0" smtClean="0">
                <a:effectLst/>
              </a:rPr>
              <a:t> 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/>
              <a:t>A</a:t>
            </a:r>
            <a:r>
              <a:rPr lang="en-US" sz="2200" dirty="0" smtClean="0"/>
              <a:t>udience is inter-agency </a:t>
            </a:r>
            <a:r>
              <a:rPr lang="en-US" sz="2200" dirty="0"/>
              <a:t>and mainly science and policy </a:t>
            </a:r>
            <a:r>
              <a:rPr lang="en-US" sz="2200" dirty="0" smtClean="0"/>
              <a:t>groups</a:t>
            </a:r>
          </a:p>
          <a:p>
            <a:r>
              <a:rPr lang="en-US" sz="2200" dirty="0" smtClean="0"/>
              <a:t>Stakeholders </a:t>
            </a:r>
          </a:p>
        </p:txBody>
      </p:sp>
      <p:sp>
        <p:nvSpPr>
          <p:cNvPr id="2" name="Rectangle 1"/>
          <p:cNvSpPr/>
          <p:nvPr/>
        </p:nvSpPr>
        <p:spPr>
          <a:xfrm rot="21020750">
            <a:off x="238460" y="1100512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by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 rot="21020750">
            <a:off x="238065" y="4671083"/>
            <a:ext cx="548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668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04588"/>
            <a:ext cx="8229600" cy="851647"/>
          </a:xfrm>
        </p:spPr>
        <p:txBody>
          <a:bodyPr>
            <a:normAutofit/>
          </a:bodyPr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45883"/>
            <a:ext cx="8229600" cy="5483412"/>
          </a:xfrm>
        </p:spPr>
        <p:txBody>
          <a:bodyPr>
            <a:noAutofit/>
          </a:bodyPr>
          <a:lstStyle/>
          <a:p>
            <a:pPr marL="285750" lvl="2" indent="-285750">
              <a:spcBef>
                <a:spcPts val="814"/>
              </a:spcBef>
            </a:pPr>
            <a:r>
              <a:rPr lang="en-US" sz="1600" dirty="0"/>
              <a:t>A</a:t>
            </a:r>
            <a:r>
              <a:rPr lang="en-US" sz="1600" dirty="0" smtClean="0"/>
              <a:t> NASA program focused estimating carbon stocks and their changes in US land area</a:t>
            </a:r>
          </a:p>
          <a:p>
            <a:pPr marL="285750" lvl="2" indent="-285750">
              <a:spcBef>
                <a:spcPts val="814"/>
              </a:spcBef>
            </a:pPr>
            <a:r>
              <a:rPr lang="en-US" sz="1600" dirty="0" smtClean="0"/>
              <a:t>Estimating stocks </a:t>
            </a:r>
            <a:r>
              <a:rPr lang="en-US" sz="1600" dirty="0"/>
              <a:t>and changes in stocks in other places around the world </a:t>
            </a:r>
            <a:endParaRPr lang="en-US" sz="1600" dirty="0" smtClean="0"/>
          </a:p>
          <a:p>
            <a:pPr marL="285750" lvl="2" indent="-285750">
              <a:spcBef>
                <a:spcPts val="814"/>
              </a:spcBef>
            </a:pPr>
            <a:r>
              <a:rPr lang="en-US" sz="1600" dirty="0" smtClean="0"/>
              <a:t>Integrate </a:t>
            </a:r>
            <a:r>
              <a:rPr lang="en-US" sz="1600" dirty="0"/>
              <a:t>models/observations to improve our collective understanding of the atmospheric growth rate of CO2 </a:t>
            </a:r>
            <a:r>
              <a:rPr lang="en-US" sz="1600" dirty="0" smtClean="0"/>
              <a:t>and how </a:t>
            </a:r>
            <a:r>
              <a:rPr lang="en-US" sz="1600" dirty="0"/>
              <a:t>that’s going to change over </a:t>
            </a:r>
            <a:r>
              <a:rPr lang="en-US" sz="1600" dirty="0" smtClean="0"/>
              <a:t>time</a:t>
            </a:r>
          </a:p>
          <a:p>
            <a:pPr marL="285750" lvl="2" indent="-285750">
              <a:spcBef>
                <a:spcPts val="814"/>
              </a:spcBef>
            </a:pPr>
            <a:r>
              <a:rPr lang="en-US" sz="1600" dirty="0" smtClean="0"/>
              <a:t>A </a:t>
            </a:r>
            <a:r>
              <a:rPr lang="en-US" sz="1600" dirty="0"/>
              <a:t>prototyping activity designed to explore and establish the feasibility of various approaches to carbon monitoring</a:t>
            </a:r>
            <a:r>
              <a:rPr lang="en-US" sz="1600" dirty="0" smtClean="0">
                <a:effectLst/>
              </a:rPr>
              <a:t> </a:t>
            </a:r>
          </a:p>
          <a:p>
            <a:pPr marL="285750" lvl="2" indent="-285750">
              <a:spcBef>
                <a:spcPts val="814"/>
              </a:spcBef>
            </a:pPr>
            <a:r>
              <a:rPr lang="en-US" sz="1600" dirty="0"/>
              <a:t>A</a:t>
            </a:r>
            <a:r>
              <a:rPr lang="en-US" sz="1600" dirty="0" smtClean="0"/>
              <a:t> </a:t>
            </a:r>
            <a:r>
              <a:rPr lang="en-US" sz="1600" dirty="0"/>
              <a:t>pilot system for NASA to help quantify where the carbon is to the best of NASA’s </a:t>
            </a:r>
            <a:r>
              <a:rPr lang="en-US" sz="1600" dirty="0" smtClean="0"/>
              <a:t>ability</a:t>
            </a:r>
          </a:p>
          <a:p>
            <a:pPr marL="285750" lvl="2" indent="-285750">
              <a:spcBef>
                <a:spcPts val="814"/>
              </a:spcBef>
            </a:pPr>
            <a:r>
              <a:rPr lang="en-US" sz="1600" dirty="0" smtClean="0"/>
              <a:t>The </a:t>
            </a:r>
            <a:r>
              <a:rPr lang="en-US" sz="1600" dirty="0"/>
              <a:t>integration of NASA’s measurements and scientific understanding across the entire carbon cycle to relate changes in that carbon cycle to changes in atmospheric CO2 which is driving climate </a:t>
            </a:r>
            <a:r>
              <a:rPr lang="en-US" sz="1600" dirty="0" smtClean="0"/>
              <a:t>change</a:t>
            </a:r>
          </a:p>
          <a:p>
            <a:pPr marL="285750" lvl="2" indent="-285750">
              <a:spcBef>
                <a:spcPts val="814"/>
              </a:spcBef>
            </a:pPr>
            <a:r>
              <a:rPr lang="en-US" sz="1600" dirty="0" smtClean="0"/>
              <a:t>Quantifying </a:t>
            </a:r>
            <a:r>
              <a:rPr lang="en-US" sz="1600" dirty="0"/>
              <a:t>the condition/state/movement of carbon through the global system</a:t>
            </a:r>
            <a:r>
              <a:rPr lang="en-US" sz="1600" dirty="0" smtClean="0">
                <a:effectLst/>
              </a:rPr>
              <a:t> </a:t>
            </a:r>
            <a:endParaRPr lang="en-US" sz="1600" dirty="0" smtClean="0"/>
          </a:p>
          <a:p>
            <a:pPr marL="285750" lvl="2" indent="-285750">
              <a:spcBef>
                <a:spcPts val="814"/>
              </a:spcBef>
            </a:pPr>
            <a:r>
              <a:rPr lang="en-US" sz="1600" dirty="0"/>
              <a:t>C</a:t>
            </a:r>
            <a:r>
              <a:rPr lang="en-US" sz="1600" dirty="0" smtClean="0"/>
              <a:t>ommunity </a:t>
            </a:r>
            <a:r>
              <a:rPr lang="en-US" sz="1600" dirty="0"/>
              <a:t>of researchers who are looking into all sorts of approaches that may someday form the basis of a centralized, unified national monitoring system</a:t>
            </a:r>
            <a:r>
              <a:rPr lang="en-US" sz="1600" dirty="0" smtClean="0">
                <a:effectLst/>
              </a:rPr>
              <a:t> </a:t>
            </a:r>
          </a:p>
          <a:p>
            <a:pPr marL="285750" lvl="2" indent="-285750">
              <a:spcBef>
                <a:spcPts val="814"/>
              </a:spcBef>
            </a:pPr>
            <a:r>
              <a:rPr lang="en-US" sz="1600" dirty="0"/>
              <a:t>A</a:t>
            </a:r>
            <a:r>
              <a:rPr lang="en-US" sz="1600" dirty="0" smtClean="0"/>
              <a:t> </a:t>
            </a:r>
            <a:r>
              <a:rPr lang="en-US" sz="1600" dirty="0"/>
              <a:t>program that is trying to build on existing activities within NASA, infrastructure, resources, </a:t>
            </a:r>
            <a:r>
              <a:rPr lang="en-US" sz="1600" dirty="0" smtClean="0"/>
              <a:t>to </a:t>
            </a:r>
            <a:r>
              <a:rPr lang="en-US" sz="1600" dirty="0"/>
              <a:t>produce accurate and precise estimates of carbon fluxes and exchanges and carbon reservoirs in land and ocean systems, </a:t>
            </a:r>
            <a:r>
              <a:rPr lang="en-US" sz="1600" dirty="0" smtClean="0"/>
              <a:t>relying </a:t>
            </a:r>
            <a:r>
              <a:rPr lang="en-US" sz="1600" dirty="0"/>
              <a:t>heavily on satellite and other </a:t>
            </a:r>
            <a:r>
              <a:rPr lang="en-US" sz="1600" dirty="0" smtClean="0"/>
              <a:t>Earth </a:t>
            </a:r>
            <a:r>
              <a:rPr lang="en-US" sz="1600" dirty="0"/>
              <a:t>observations</a:t>
            </a:r>
            <a:r>
              <a:rPr lang="en-US" sz="1600" dirty="0" smtClean="0">
                <a:effectLst/>
              </a:rPr>
              <a:t> </a:t>
            </a:r>
          </a:p>
          <a:p>
            <a:pPr marL="285750" lvl="2" indent="-285750">
              <a:spcBef>
                <a:spcPts val="814"/>
              </a:spcBef>
            </a:pPr>
            <a:r>
              <a:rPr lang="en-US" sz="1600" dirty="0"/>
              <a:t>S</a:t>
            </a:r>
            <a:r>
              <a:rPr lang="en-US" sz="1600" dirty="0" smtClean="0"/>
              <a:t>till </a:t>
            </a:r>
            <a:r>
              <a:rPr lang="en-US" sz="1600" dirty="0"/>
              <a:t>defining that in our meetings </a:t>
            </a:r>
            <a:endParaRPr lang="en-US" sz="1600" dirty="0" smtClean="0">
              <a:effectLst/>
            </a:endParaRPr>
          </a:p>
          <a:p>
            <a:pPr>
              <a:spcBef>
                <a:spcPts val="814"/>
              </a:spcBef>
            </a:pPr>
            <a:endParaRPr lang="en-US" sz="1600" dirty="0" smtClean="0">
              <a:effectLst/>
            </a:endParaRPr>
          </a:p>
          <a:p>
            <a:pPr>
              <a:spcBef>
                <a:spcPts val="814"/>
              </a:spcBef>
            </a:pPr>
            <a:endParaRPr lang="en-US" sz="1600" dirty="0" smtClean="0">
              <a:effectLst/>
            </a:endParaRPr>
          </a:p>
          <a:p>
            <a:pPr>
              <a:spcBef>
                <a:spcPts val="814"/>
              </a:spcBef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097484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49412"/>
            <a:ext cx="8229600" cy="776941"/>
          </a:xfrm>
        </p:spPr>
        <p:txBody>
          <a:bodyPr>
            <a:normAutofit/>
          </a:bodyPr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65412"/>
            <a:ext cx="8229600" cy="5438588"/>
          </a:xfrm>
        </p:spPr>
        <p:txBody>
          <a:bodyPr>
            <a:normAutofit/>
          </a:bodyPr>
          <a:lstStyle/>
          <a:p>
            <a:pPr>
              <a:spcBef>
                <a:spcPts val="1032"/>
              </a:spcBef>
            </a:pPr>
            <a:r>
              <a:rPr lang="en-US" sz="1800" dirty="0" smtClean="0"/>
              <a:t>Funding </a:t>
            </a:r>
            <a:r>
              <a:rPr lang="en-US" sz="1800" dirty="0"/>
              <a:t>different projects </a:t>
            </a:r>
            <a:r>
              <a:rPr lang="en-US" sz="1800" dirty="0" smtClean="0"/>
              <a:t>with different </a:t>
            </a:r>
            <a:r>
              <a:rPr lang="en-US" sz="1800" dirty="0"/>
              <a:t>approaches </a:t>
            </a:r>
            <a:r>
              <a:rPr lang="en-US" sz="1800" dirty="0" smtClean="0"/>
              <a:t>to the </a:t>
            </a:r>
            <a:r>
              <a:rPr lang="en-US" sz="1800" dirty="0"/>
              <a:t>question of carbon</a:t>
            </a:r>
            <a:r>
              <a:rPr lang="en-US" sz="1800" dirty="0" smtClean="0">
                <a:effectLst/>
              </a:rPr>
              <a:t>  </a:t>
            </a:r>
          </a:p>
          <a:p>
            <a:pPr>
              <a:spcBef>
                <a:spcPts val="1032"/>
              </a:spcBef>
            </a:pPr>
            <a:r>
              <a:rPr lang="en-US" sz="1800" dirty="0"/>
              <a:t>Much more large scale collaboration than what is usually done</a:t>
            </a:r>
            <a:r>
              <a:rPr lang="en-US" sz="1800" dirty="0" smtClean="0">
                <a:effectLst/>
              </a:rPr>
              <a:t> </a:t>
            </a:r>
          </a:p>
          <a:p>
            <a:pPr>
              <a:spcBef>
                <a:spcPts val="1032"/>
              </a:spcBef>
            </a:pPr>
            <a:r>
              <a:rPr lang="en-US" sz="1800" dirty="0" smtClean="0"/>
              <a:t>Carbon </a:t>
            </a:r>
            <a:r>
              <a:rPr lang="en-US" sz="1800" dirty="0"/>
              <a:t>monitoring requires a long-term commitment </a:t>
            </a:r>
            <a:endParaRPr lang="en-US" sz="1800" dirty="0" smtClean="0"/>
          </a:p>
          <a:p>
            <a:pPr marL="342900" lvl="2" indent="-342900">
              <a:spcBef>
                <a:spcPts val="1032"/>
              </a:spcBef>
            </a:pPr>
            <a:r>
              <a:rPr lang="en-US" sz="1800" dirty="0" smtClean="0"/>
              <a:t>An </a:t>
            </a:r>
            <a:r>
              <a:rPr lang="en-US" sz="1800" dirty="0"/>
              <a:t>integrative system, using satellite observations, land-based observations, models within a mitigated system</a:t>
            </a:r>
          </a:p>
          <a:p>
            <a:pPr>
              <a:spcBef>
                <a:spcPts val="1032"/>
              </a:spcBef>
            </a:pPr>
            <a:r>
              <a:rPr lang="en-US" sz="1800" dirty="0" smtClean="0"/>
              <a:t>Looking </a:t>
            </a:r>
            <a:r>
              <a:rPr lang="en-US" sz="1800" dirty="0"/>
              <a:t>for things that are more collaborative to formulate a larger infrastructure to tie together the information</a:t>
            </a:r>
            <a:r>
              <a:rPr lang="en-US" sz="1800" dirty="0" smtClean="0">
                <a:effectLst/>
              </a:rPr>
              <a:t> </a:t>
            </a:r>
          </a:p>
          <a:p>
            <a:pPr>
              <a:spcBef>
                <a:spcPts val="1032"/>
              </a:spcBef>
            </a:pPr>
            <a:r>
              <a:rPr lang="en-US" sz="1800" dirty="0" smtClean="0"/>
              <a:t>Taking </a:t>
            </a:r>
            <a:r>
              <a:rPr lang="en-US" sz="1800" dirty="0"/>
              <a:t>satellite observations, sophisticated models of how the carbon cycle works, integrates those together, and develops a consistent picture of what’s changing in the </a:t>
            </a:r>
            <a:r>
              <a:rPr lang="en-US" sz="1800" dirty="0" smtClean="0"/>
              <a:t>atmosphere</a:t>
            </a:r>
            <a:r>
              <a:rPr lang="en-US" sz="1800" dirty="0" smtClean="0">
                <a:effectLst/>
              </a:rPr>
              <a:t>, relating to what’s changing on land</a:t>
            </a:r>
          </a:p>
          <a:p>
            <a:pPr>
              <a:spcBef>
                <a:spcPts val="1032"/>
              </a:spcBef>
            </a:pPr>
            <a:r>
              <a:rPr lang="en-US" sz="1800" dirty="0" smtClean="0"/>
              <a:t>3 calls </a:t>
            </a:r>
            <a:r>
              <a:rPr lang="en-US" sz="1800" dirty="0"/>
              <a:t>for </a:t>
            </a:r>
            <a:r>
              <a:rPr lang="en-US" sz="1800" dirty="0" smtClean="0"/>
              <a:t>proposals, got </a:t>
            </a:r>
            <a:r>
              <a:rPr lang="en-US" sz="1800" dirty="0"/>
              <a:t>a bunch of research projects that are not necessarily linked to each other in any </a:t>
            </a:r>
            <a:r>
              <a:rPr lang="en-US" sz="1800" dirty="0" smtClean="0"/>
              <a:t>way</a:t>
            </a:r>
            <a:r>
              <a:rPr lang="en-US" sz="1800" dirty="0"/>
              <a:t>,</a:t>
            </a:r>
            <a:r>
              <a:rPr lang="en-US" sz="1800" dirty="0" smtClean="0"/>
              <a:t> some linked </a:t>
            </a:r>
            <a:r>
              <a:rPr lang="en-US" sz="1800" dirty="0"/>
              <a:t>to actual monitoring </a:t>
            </a:r>
            <a:r>
              <a:rPr lang="en-US" sz="1800" dirty="0" smtClean="0"/>
              <a:t>system </a:t>
            </a:r>
            <a:r>
              <a:rPr lang="en-US" sz="1800" dirty="0"/>
              <a:t>more than others</a:t>
            </a:r>
          </a:p>
          <a:p>
            <a:pPr>
              <a:spcBef>
                <a:spcPts val="1032"/>
              </a:spcBef>
            </a:pPr>
            <a:r>
              <a:rPr lang="en-US" sz="1800" dirty="0" smtClean="0"/>
              <a:t>That </a:t>
            </a:r>
            <a:r>
              <a:rPr lang="en-US" sz="1800" dirty="0"/>
              <a:t>question IS </a:t>
            </a:r>
            <a:r>
              <a:rPr lang="en-US" sz="1800" dirty="0" smtClean="0"/>
              <a:t>CMS: How do we do it. If </a:t>
            </a:r>
            <a:r>
              <a:rPr lang="en-US" sz="1800" dirty="0"/>
              <a:t>we knew the answer to this, CMS would already be </a:t>
            </a:r>
            <a:r>
              <a:rPr lang="en-US" sz="1800" dirty="0" smtClean="0"/>
              <a:t>completed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34333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04588"/>
            <a:ext cx="8229600" cy="851647"/>
          </a:xfrm>
        </p:spPr>
        <p:txBody>
          <a:bodyPr>
            <a:normAutofit/>
          </a:bodyPr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16001"/>
            <a:ext cx="8229600" cy="5453529"/>
          </a:xfrm>
        </p:spPr>
        <p:txBody>
          <a:bodyPr>
            <a:noAutofit/>
          </a:bodyPr>
          <a:lstStyle/>
          <a:p>
            <a:pPr>
              <a:spcBef>
                <a:spcPts val="636"/>
              </a:spcBef>
            </a:pPr>
            <a:r>
              <a:rPr lang="en-US" sz="1400" dirty="0" smtClean="0"/>
              <a:t>Our </a:t>
            </a:r>
            <a:r>
              <a:rPr lang="en-US" sz="1400" dirty="0"/>
              <a:t>earth is being changed by human activity by the fact that we are burning so many fossil </a:t>
            </a:r>
            <a:r>
              <a:rPr lang="en-US" sz="1400" dirty="0" smtClean="0"/>
              <a:t>fuels</a:t>
            </a:r>
          </a:p>
          <a:p>
            <a:pPr>
              <a:spcBef>
                <a:spcPts val="636"/>
              </a:spcBef>
            </a:pPr>
            <a:r>
              <a:rPr lang="en-US" sz="1400" dirty="0" smtClean="0"/>
              <a:t>Dangerous climate change </a:t>
            </a:r>
            <a:endParaRPr lang="en-US" sz="1400" dirty="0" smtClean="0">
              <a:effectLst/>
            </a:endParaRPr>
          </a:p>
          <a:p>
            <a:pPr>
              <a:spcBef>
                <a:spcPts val="636"/>
              </a:spcBef>
            </a:pPr>
            <a:r>
              <a:rPr lang="en-US" sz="1400" dirty="0" smtClean="0"/>
              <a:t>CMS represents a critical link between emissions to surface to concentrations in the sky</a:t>
            </a:r>
            <a:r>
              <a:rPr lang="en-US" sz="1400" dirty="0" smtClean="0">
                <a:effectLst/>
              </a:rPr>
              <a:t> </a:t>
            </a:r>
          </a:p>
          <a:p>
            <a:pPr>
              <a:spcBef>
                <a:spcPts val="636"/>
              </a:spcBef>
            </a:pPr>
            <a:r>
              <a:rPr lang="en-US" sz="1400" dirty="0" smtClean="0"/>
              <a:t>Being </a:t>
            </a:r>
            <a:r>
              <a:rPr lang="en-US" sz="1400" dirty="0"/>
              <a:t>able to change management practices </a:t>
            </a:r>
            <a:r>
              <a:rPr lang="en-US" sz="1400" dirty="0" smtClean="0"/>
              <a:t>(what types </a:t>
            </a:r>
            <a:r>
              <a:rPr lang="en-US" sz="1400" dirty="0"/>
              <a:t>of crops, how we manage our forests)</a:t>
            </a:r>
          </a:p>
          <a:p>
            <a:pPr>
              <a:spcBef>
                <a:spcPts val="636"/>
              </a:spcBef>
            </a:pPr>
            <a:r>
              <a:rPr lang="en-US" sz="1400" dirty="0"/>
              <a:t>CMS really sits at that interface between top-down and bottom-up approaches</a:t>
            </a:r>
            <a:r>
              <a:rPr lang="en-US" sz="1400" dirty="0" smtClean="0">
                <a:effectLst/>
              </a:rPr>
              <a:t> </a:t>
            </a:r>
          </a:p>
          <a:p>
            <a:pPr>
              <a:spcBef>
                <a:spcPts val="636"/>
              </a:spcBef>
            </a:pPr>
            <a:r>
              <a:rPr lang="en-US" sz="1400" dirty="0" smtClean="0"/>
              <a:t>Ultimate </a:t>
            </a:r>
            <a:r>
              <a:rPr lang="en-US" sz="1400" dirty="0"/>
              <a:t>goal of CMS is to really inform policy and decision-making</a:t>
            </a:r>
            <a:r>
              <a:rPr lang="en-US" sz="1400" dirty="0" smtClean="0">
                <a:effectLst/>
              </a:rPr>
              <a:t> </a:t>
            </a:r>
          </a:p>
          <a:p>
            <a:pPr marL="342900" lvl="2" indent="-342900">
              <a:spcBef>
                <a:spcPts val="636"/>
              </a:spcBef>
            </a:pPr>
            <a:r>
              <a:rPr lang="en-US" sz="1400" dirty="0"/>
              <a:t>We’re not just a whole bunch of investigators working independently of one another, rather we are working together to create a system that can inform decision-making</a:t>
            </a:r>
          </a:p>
          <a:p>
            <a:pPr>
              <a:spcBef>
                <a:spcPts val="636"/>
              </a:spcBef>
            </a:pPr>
            <a:r>
              <a:rPr lang="en-US" sz="1400" dirty="0" smtClean="0"/>
              <a:t>Country </a:t>
            </a:r>
            <a:r>
              <a:rPr lang="en-US" sz="1400" dirty="0"/>
              <a:t>needs to figure out what kinds of observations and data products it needs to monitor carbon in the environment</a:t>
            </a:r>
            <a:r>
              <a:rPr lang="en-US" sz="1400" dirty="0" smtClean="0">
                <a:effectLst/>
              </a:rPr>
              <a:t> </a:t>
            </a:r>
          </a:p>
          <a:p>
            <a:pPr marL="342900" lvl="2" indent="-342900">
              <a:spcBef>
                <a:spcPts val="636"/>
              </a:spcBef>
            </a:pPr>
            <a:r>
              <a:rPr lang="en-US" sz="1400" dirty="0"/>
              <a:t>Avoid duplicating the work that is the strength of other agencies</a:t>
            </a:r>
          </a:p>
          <a:p>
            <a:pPr marL="342900" lvl="3" indent="-342900">
              <a:spcBef>
                <a:spcPts val="636"/>
              </a:spcBef>
              <a:buFont typeface="Arial"/>
              <a:buChar char="•"/>
            </a:pPr>
            <a:r>
              <a:rPr lang="en-US" sz="1400" dirty="0"/>
              <a:t>F</a:t>
            </a:r>
            <a:r>
              <a:rPr lang="en-US" sz="1400" dirty="0" smtClean="0"/>
              <a:t>or public, policy makers: </a:t>
            </a:r>
            <a:r>
              <a:rPr lang="en-US" sz="1400" dirty="0"/>
              <a:t>If we do our job right, they’ll be able to improve their understanding </a:t>
            </a:r>
            <a:r>
              <a:rPr lang="en-US" sz="1400" dirty="0" smtClean="0"/>
              <a:t>of </a:t>
            </a:r>
            <a:r>
              <a:rPr lang="en-US" sz="1400" dirty="0"/>
              <a:t>how they can manage carbon</a:t>
            </a:r>
          </a:p>
          <a:p>
            <a:pPr>
              <a:spcBef>
                <a:spcPts val="636"/>
              </a:spcBef>
            </a:pPr>
            <a:r>
              <a:rPr lang="en-US" sz="1400" dirty="0" smtClean="0"/>
              <a:t>We </a:t>
            </a:r>
            <a:r>
              <a:rPr lang="en-US" sz="1400" dirty="0"/>
              <a:t>are working directly with pretty much the highest authority that governments report their biomass information to</a:t>
            </a:r>
            <a:r>
              <a:rPr lang="en-US" sz="1400" dirty="0" smtClean="0">
                <a:effectLst/>
              </a:rPr>
              <a:t> </a:t>
            </a:r>
          </a:p>
          <a:p>
            <a:pPr>
              <a:spcBef>
                <a:spcPts val="636"/>
              </a:spcBef>
            </a:pPr>
            <a:r>
              <a:rPr lang="en-US" sz="1400" dirty="0" smtClean="0"/>
              <a:t>Helping </a:t>
            </a:r>
            <a:r>
              <a:rPr lang="en-US" sz="1400" dirty="0"/>
              <a:t>the public to better understand it, they may realize the importance of taking action now</a:t>
            </a:r>
            <a:r>
              <a:rPr lang="en-US" sz="1400" dirty="0" smtClean="0">
                <a:effectLst/>
              </a:rPr>
              <a:t> </a:t>
            </a:r>
          </a:p>
          <a:p>
            <a:pPr>
              <a:spcBef>
                <a:spcPts val="636"/>
              </a:spcBef>
            </a:pPr>
            <a:r>
              <a:rPr lang="en-US" sz="1400" dirty="0" smtClean="0"/>
              <a:t>Integrative </a:t>
            </a:r>
            <a:r>
              <a:rPr lang="en-US" sz="1400" dirty="0"/>
              <a:t>approach is really essential for us as we move into more management of carbon </a:t>
            </a:r>
            <a:endParaRPr lang="en-US" sz="1400" dirty="0" smtClean="0"/>
          </a:p>
          <a:p>
            <a:pPr>
              <a:spcBef>
                <a:spcPts val="636"/>
              </a:spcBef>
            </a:pPr>
            <a:r>
              <a:rPr lang="en-US" sz="1400" dirty="0" smtClean="0"/>
              <a:t>It’s </a:t>
            </a:r>
            <a:r>
              <a:rPr lang="en-US" sz="1400" dirty="0"/>
              <a:t>very difficult to manage land, carbon, or emissions, unless you know what is going on, and that is what we’re trying to figure out</a:t>
            </a:r>
            <a:r>
              <a:rPr lang="en-US" sz="1400" dirty="0" smtClean="0">
                <a:effectLst/>
              </a:rPr>
              <a:t> </a:t>
            </a:r>
          </a:p>
          <a:p>
            <a:pPr marL="342900" lvl="2" indent="-342900">
              <a:spcBef>
                <a:spcPts val="636"/>
              </a:spcBef>
            </a:pPr>
            <a:r>
              <a:rPr lang="en-US" sz="1400" dirty="0"/>
              <a:t>We are not interested in writing policy; we just want people to have better information so our representatives can make the right policy; that is what we exist for</a:t>
            </a:r>
          </a:p>
          <a:p>
            <a:pPr>
              <a:spcBef>
                <a:spcPts val="636"/>
              </a:spcBef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594073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01058" y="2853765"/>
            <a:ext cx="7506957" cy="3272398"/>
          </a:xfrm>
        </p:spPr>
        <p:txBody>
          <a:bodyPr>
            <a:normAutofit/>
          </a:bodyPr>
          <a:lstStyle/>
          <a:p>
            <a:r>
              <a:rPr lang="en-US" sz="2600" dirty="0" smtClean="0"/>
              <a:t>Useful for </a:t>
            </a:r>
            <a:r>
              <a:rPr lang="en-US" sz="2600" dirty="0"/>
              <a:t>external communications</a:t>
            </a:r>
          </a:p>
          <a:p>
            <a:r>
              <a:rPr lang="en-US" sz="2600" dirty="0"/>
              <a:t>We started the </a:t>
            </a:r>
            <a:r>
              <a:rPr lang="en-US" sz="2600" dirty="0" smtClean="0"/>
              <a:t>discussion</a:t>
            </a:r>
          </a:p>
          <a:p>
            <a:r>
              <a:rPr lang="en-US" sz="2600" dirty="0" smtClean="0"/>
              <a:t>Revised to include Applications / Stakeholders</a:t>
            </a:r>
          </a:p>
          <a:p>
            <a:r>
              <a:rPr lang="en-US" sz="2600" dirty="0" smtClean="0"/>
              <a:t>G. </a:t>
            </a:r>
            <a:r>
              <a:rPr lang="en-US" sz="2600" dirty="0" err="1" smtClean="0"/>
              <a:t>Hurtt</a:t>
            </a:r>
            <a:r>
              <a:rPr lang="en-US" sz="2600" dirty="0" smtClean="0"/>
              <a:t>: stick with congressional </a:t>
            </a:r>
            <a:r>
              <a:rPr lang="en-US" sz="2600" dirty="0"/>
              <a:t>direction and </a:t>
            </a:r>
            <a:r>
              <a:rPr lang="en-US" sz="2600" dirty="0" smtClean="0"/>
              <a:t>NASA solicitation</a:t>
            </a:r>
            <a:endParaRPr lang="en-US" sz="2600" dirty="0"/>
          </a:p>
          <a:p>
            <a:r>
              <a:rPr lang="en-US" sz="2600" dirty="0"/>
              <a:t>Will need input from the CMS community</a:t>
            </a:r>
          </a:p>
          <a:p>
            <a:endParaRPr lang="en-US" sz="26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200844" y="1680597"/>
            <a:ext cx="730717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i="1" dirty="0" smtClean="0"/>
              <a:t>The NASA Carbon Monitoring System is … (WHAT/HOW/WHY)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1796283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912</Words>
  <Application>Microsoft Macintosh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External Communications Working Group </vt:lpstr>
      <vt:lpstr>PowerPoint Presentation</vt:lpstr>
      <vt:lpstr>WHO?</vt:lpstr>
      <vt:lpstr>WHAT?</vt:lpstr>
      <vt:lpstr>HOW?</vt:lpstr>
      <vt:lpstr>WHY?</vt:lpstr>
      <vt:lpstr>Mission statement?</vt:lpstr>
    </vt:vector>
  </TitlesOfParts>
  <Company>Scripps Institution of Oceanography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Communications Working Group </dc:title>
  <dc:creator>Ariane Verdy</dc:creator>
  <cp:lastModifiedBy>Ariane Verdy</cp:lastModifiedBy>
  <cp:revision>21</cp:revision>
  <dcterms:created xsi:type="dcterms:W3CDTF">2013-11-05T23:29:08Z</dcterms:created>
  <dcterms:modified xsi:type="dcterms:W3CDTF">2013-11-06T17:31:06Z</dcterms:modified>
</cp:coreProperties>
</file>